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Lst>
  <p:sldSz cy="5143500" cx="9144000"/>
  <p:notesSz cx="6858000" cy="9144000"/>
  <p:embeddedFontLst>
    <p:embeddedFont>
      <p:font typeface="Hind"/>
      <p:regular r:id="rId12"/>
      <p:bold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Hind-bold.fntdata"/><Relationship Id="rId12" Type="http://schemas.openxmlformats.org/officeDocument/2006/relationships/font" Target="fonts/Hind-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f83de8c87d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f83de8c8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f83de8c87d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f83de8c87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Clr>
                <a:schemeClr val="dk1"/>
              </a:buClr>
              <a:buSzPts val="1100"/>
              <a:buFont typeface="Arial"/>
              <a:buNone/>
            </a:pPr>
            <a:r>
              <a:rPr i="1" lang="en" sz="1400">
                <a:solidFill>
                  <a:schemeClr val="dk1"/>
                </a:solidFill>
                <a:latin typeface="Hind"/>
                <a:ea typeface="Hind"/>
                <a:cs typeface="Hind"/>
                <a:sym typeface="Hind"/>
              </a:rPr>
              <a:t>Corporate &amp; accounting frauds: fraudulent financial reporting, obstruction of justice, unauthorized loans to senior management, bribery, manipulation of markets, perjury, and insider trading.</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f83de8c87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f83de8c87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solidFill>
                  <a:schemeClr val="dk1"/>
                </a:solidFill>
                <a:latin typeface="Hind"/>
                <a:ea typeface="Hind"/>
                <a:cs typeface="Hind"/>
                <a:sym typeface="Hind"/>
              </a:rPr>
              <a:t>The basic premises for ethical financial reporting</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fce1523903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fce152390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Hind"/>
                <a:ea typeface="Hind"/>
                <a:cs typeface="Hind"/>
                <a:sym typeface="Hind"/>
              </a:rPr>
              <a:t>The basic premises for ethical financial reporting</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f83de8c87d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f83de8c87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f83de8c87d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f83de8c87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2328150" y="1991825"/>
            <a:ext cx="4487700" cy="1159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600"/>
              <a:buNone/>
              <a:defRPr sz="46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0" name="Google Shape;10;p2"/>
          <p:cNvSpPr/>
          <p:nvPr/>
        </p:nvSpPr>
        <p:spPr>
          <a:xfrm flipH="1" rot="5400000">
            <a:off x="6177275" y="-42338"/>
            <a:ext cx="3688200" cy="2246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 name="Google Shape;11;p2"/>
          <p:cNvSpPr/>
          <p:nvPr/>
        </p:nvSpPr>
        <p:spPr>
          <a:xfrm flipH="1" rot="5400000">
            <a:off x="-698074" y="3247200"/>
            <a:ext cx="3573900" cy="21771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 name="Google Shape;12;p2"/>
          <p:cNvSpPr/>
          <p:nvPr/>
        </p:nvSpPr>
        <p:spPr>
          <a:xfrm flipH="1" rot="-5400000">
            <a:off x="-428544" y="2831032"/>
            <a:ext cx="2195100" cy="13380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 name="Google Shape;13;p2"/>
          <p:cNvSpPr/>
          <p:nvPr/>
        </p:nvSpPr>
        <p:spPr>
          <a:xfrm flipH="1" rot="-5400000">
            <a:off x="563748" y="2068298"/>
            <a:ext cx="1518900" cy="9255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 name="Google Shape;14;p2"/>
          <p:cNvSpPr/>
          <p:nvPr/>
        </p:nvSpPr>
        <p:spPr>
          <a:xfrm rot="5400000">
            <a:off x="-253698" y="2260564"/>
            <a:ext cx="1297200" cy="7899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5" name="Google Shape;15;p2"/>
          <p:cNvSpPr/>
          <p:nvPr/>
        </p:nvSpPr>
        <p:spPr>
          <a:xfrm rot="-5400000">
            <a:off x="-192598" y="1950593"/>
            <a:ext cx="985800" cy="6006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6" name="Google Shape;16;p2"/>
          <p:cNvSpPr/>
          <p:nvPr/>
        </p:nvSpPr>
        <p:spPr>
          <a:xfrm flipH="1" rot="5400000">
            <a:off x="7217675" y="1270025"/>
            <a:ext cx="2394600" cy="14589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7" name="Google Shape;17;p2"/>
          <p:cNvSpPr/>
          <p:nvPr/>
        </p:nvSpPr>
        <p:spPr>
          <a:xfrm rot="-5400000">
            <a:off x="7922499" y="2744289"/>
            <a:ext cx="1518600" cy="9255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8" name="Google Shape;18;p2"/>
          <p:cNvSpPr/>
          <p:nvPr/>
        </p:nvSpPr>
        <p:spPr>
          <a:xfrm flipH="1" rot="-5400000">
            <a:off x="7315902" y="2802275"/>
            <a:ext cx="1027800" cy="6261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9" name="Google Shape;19;p2"/>
          <p:cNvSpPr/>
          <p:nvPr/>
        </p:nvSpPr>
        <p:spPr>
          <a:xfrm flipH="1" rot="-5400000">
            <a:off x="6337825" y="578875"/>
            <a:ext cx="1520100" cy="9261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0" name="Shape 20"/>
        <p:cNvGrpSpPr/>
        <p:nvPr/>
      </p:nvGrpSpPr>
      <p:grpSpPr>
        <a:xfrm>
          <a:off x="0" y="0"/>
          <a:ext cx="0" cy="0"/>
          <a:chOff x="0" y="0"/>
          <a:chExt cx="0" cy="0"/>
        </a:xfrm>
      </p:grpSpPr>
      <p:sp>
        <p:nvSpPr>
          <p:cNvPr id="21" name="Google Shape;21;p3"/>
          <p:cNvSpPr txBox="1"/>
          <p:nvPr>
            <p:ph type="ctrTitle"/>
          </p:nvPr>
        </p:nvSpPr>
        <p:spPr>
          <a:xfrm>
            <a:off x="2647900" y="1659550"/>
            <a:ext cx="3848100" cy="115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22" name="Google Shape;22;p3"/>
          <p:cNvSpPr txBox="1"/>
          <p:nvPr>
            <p:ph idx="1" type="subTitle"/>
          </p:nvPr>
        </p:nvSpPr>
        <p:spPr>
          <a:xfrm>
            <a:off x="2647975" y="2763850"/>
            <a:ext cx="3848100" cy="784800"/>
          </a:xfrm>
          <a:prstGeom prst="rect">
            <a:avLst/>
          </a:prstGeom>
        </p:spPr>
        <p:txBody>
          <a:bodyPr anchorCtr="0" anchor="t" bIns="91425" lIns="91425" spcFirstLastPara="1" rIns="91425" wrap="square" tIns="91425">
            <a:noAutofit/>
          </a:bodyPr>
          <a:lstStyle>
            <a:lvl1pPr lvl="0" rtl="0" algn="ctr">
              <a:spcBef>
                <a:spcPts val="0"/>
              </a:spcBef>
              <a:spcAft>
                <a:spcPts val="0"/>
              </a:spcAft>
              <a:buClr>
                <a:srgbClr val="33CCFF"/>
              </a:buClr>
              <a:buSzPts val="1800"/>
              <a:buNone/>
              <a:defRPr sz="1800">
                <a:solidFill>
                  <a:srgbClr val="33CCFF"/>
                </a:solidFill>
              </a:defRPr>
            </a:lvl1pPr>
            <a:lvl2pPr lvl="1" rtl="0" algn="ctr">
              <a:spcBef>
                <a:spcPts val="0"/>
              </a:spcBef>
              <a:spcAft>
                <a:spcPts val="0"/>
              </a:spcAft>
              <a:buClr>
                <a:srgbClr val="33CCFF"/>
              </a:buClr>
              <a:buSzPts val="1800"/>
              <a:buNone/>
              <a:defRPr sz="1800">
                <a:solidFill>
                  <a:srgbClr val="33CCFF"/>
                </a:solidFill>
              </a:defRPr>
            </a:lvl2pPr>
            <a:lvl3pPr lvl="2" rtl="0" algn="ctr">
              <a:spcBef>
                <a:spcPts val="0"/>
              </a:spcBef>
              <a:spcAft>
                <a:spcPts val="0"/>
              </a:spcAft>
              <a:buClr>
                <a:srgbClr val="33CCFF"/>
              </a:buClr>
              <a:buSzPts val="1800"/>
              <a:buNone/>
              <a:defRPr sz="1800">
                <a:solidFill>
                  <a:srgbClr val="33CCFF"/>
                </a:solidFill>
              </a:defRPr>
            </a:lvl3pPr>
            <a:lvl4pPr lvl="3" rtl="0" algn="ctr">
              <a:spcBef>
                <a:spcPts val="0"/>
              </a:spcBef>
              <a:spcAft>
                <a:spcPts val="0"/>
              </a:spcAft>
              <a:buClr>
                <a:srgbClr val="33CCFF"/>
              </a:buClr>
              <a:buSzPts val="1800"/>
              <a:buNone/>
              <a:defRPr sz="1800">
                <a:solidFill>
                  <a:srgbClr val="33CCFF"/>
                </a:solidFill>
              </a:defRPr>
            </a:lvl4pPr>
            <a:lvl5pPr lvl="4" rtl="0" algn="ctr">
              <a:spcBef>
                <a:spcPts val="0"/>
              </a:spcBef>
              <a:spcAft>
                <a:spcPts val="0"/>
              </a:spcAft>
              <a:buClr>
                <a:srgbClr val="33CCFF"/>
              </a:buClr>
              <a:buSzPts val="1800"/>
              <a:buNone/>
              <a:defRPr sz="1800">
                <a:solidFill>
                  <a:srgbClr val="33CCFF"/>
                </a:solidFill>
              </a:defRPr>
            </a:lvl5pPr>
            <a:lvl6pPr lvl="5" rtl="0" algn="ctr">
              <a:spcBef>
                <a:spcPts val="0"/>
              </a:spcBef>
              <a:spcAft>
                <a:spcPts val="0"/>
              </a:spcAft>
              <a:buClr>
                <a:srgbClr val="33CCFF"/>
              </a:buClr>
              <a:buSzPts val="1800"/>
              <a:buNone/>
              <a:defRPr sz="1800">
                <a:solidFill>
                  <a:srgbClr val="33CCFF"/>
                </a:solidFill>
              </a:defRPr>
            </a:lvl6pPr>
            <a:lvl7pPr lvl="6" rtl="0" algn="ctr">
              <a:spcBef>
                <a:spcPts val="0"/>
              </a:spcBef>
              <a:spcAft>
                <a:spcPts val="0"/>
              </a:spcAft>
              <a:buClr>
                <a:srgbClr val="33CCFF"/>
              </a:buClr>
              <a:buSzPts val="1800"/>
              <a:buNone/>
              <a:defRPr sz="1800">
                <a:solidFill>
                  <a:srgbClr val="33CCFF"/>
                </a:solidFill>
              </a:defRPr>
            </a:lvl7pPr>
            <a:lvl8pPr lvl="7" rtl="0" algn="ctr">
              <a:spcBef>
                <a:spcPts val="0"/>
              </a:spcBef>
              <a:spcAft>
                <a:spcPts val="0"/>
              </a:spcAft>
              <a:buClr>
                <a:srgbClr val="33CCFF"/>
              </a:buClr>
              <a:buSzPts val="1800"/>
              <a:buNone/>
              <a:defRPr sz="1800">
                <a:solidFill>
                  <a:srgbClr val="33CCFF"/>
                </a:solidFill>
              </a:defRPr>
            </a:lvl8pPr>
            <a:lvl9pPr lvl="8" rtl="0" algn="ctr">
              <a:spcBef>
                <a:spcPts val="0"/>
              </a:spcBef>
              <a:spcAft>
                <a:spcPts val="0"/>
              </a:spcAft>
              <a:buClr>
                <a:srgbClr val="33CCFF"/>
              </a:buClr>
              <a:buSzPts val="1800"/>
              <a:buNone/>
              <a:defRPr sz="1800">
                <a:solidFill>
                  <a:srgbClr val="33CCFF"/>
                </a:solidFill>
              </a:defRPr>
            </a:lvl9pPr>
          </a:lstStyle>
          <a:p/>
        </p:txBody>
      </p:sp>
      <p:sp>
        <p:nvSpPr>
          <p:cNvPr id="23" name="Google Shape;23;p3"/>
          <p:cNvSpPr/>
          <p:nvPr/>
        </p:nvSpPr>
        <p:spPr>
          <a:xfrm flipH="1" rot="5400000">
            <a:off x="6177275" y="-42338"/>
            <a:ext cx="3688200" cy="2246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4" name="Google Shape;24;p3"/>
          <p:cNvSpPr/>
          <p:nvPr/>
        </p:nvSpPr>
        <p:spPr>
          <a:xfrm flipH="1" rot="5400000">
            <a:off x="-698074" y="3247200"/>
            <a:ext cx="3573900" cy="21771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5" name="Google Shape;25;p3"/>
          <p:cNvSpPr/>
          <p:nvPr/>
        </p:nvSpPr>
        <p:spPr>
          <a:xfrm flipH="1" rot="-5400000">
            <a:off x="-428544" y="2831032"/>
            <a:ext cx="2195100" cy="13380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6" name="Google Shape;26;p3"/>
          <p:cNvSpPr/>
          <p:nvPr/>
        </p:nvSpPr>
        <p:spPr>
          <a:xfrm flipH="1" rot="-5400000">
            <a:off x="563748" y="2068298"/>
            <a:ext cx="1518900" cy="9255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7" name="Google Shape;27;p3"/>
          <p:cNvSpPr/>
          <p:nvPr/>
        </p:nvSpPr>
        <p:spPr>
          <a:xfrm rot="5400000">
            <a:off x="-253698" y="2260564"/>
            <a:ext cx="1297200" cy="7899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8" name="Google Shape;28;p3"/>
          <p:cNvSpPr/>
          <p:nvPr/>
        </p:nvSpPr>
        <p:spPr>
          <a:xfrm rot="-5400000">
            <a:off x="-192598" y="1950593"/>
            <a:ext cx="985800" cy="6006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29" name="Google Shape;29;p3"/>
          <p:cNvSpPr/>
          <p:nvPr/>
        </p:nvSpPr>
        <p:spPr>
          <a:xfrm flipH="1" rot="5400000">
            <a:off x="7217675" y="1270025"/>
            <a:ext cx="2394600" cy="14589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0" name="Google Shape;30;p3"/>
          <p:cNvSpPr/>
          <p:nvPr/>
        </p:nvSpPr>
        <p:spPr>
          <a:xfrm rot="-5400000">
            <a:off x="7922499" y="2744289"/>
            <a:ext cx="1518600" cy="9255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1" name="Google Shape;31;p3"/>
          <p:cNvSpPr/>
          <p:nvPr/>
        </p:nvSpPr>
        <p:spPr>
          <a:xfrm flipH="1" rot="-5400000">
            <a:off x="7315902" y="2802275"/>
            <a:ext cx="1027800" cy="6261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2" name="Google Shape;32;p3"/>
          <p:cNvSpPr/>
          <p:nvPr/>
        </p:nvSpPr>
        <p:spPr>
          <a:xfrm flipH="1" rot="-5400000">
            <a:off x="6337825" y="578875"/>
            <a:ext cx="1520100" cy="9261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33" name="Shape 33"/>
        <p:cNvGrpSpPr/>
        <p:nvPr/>
      </p:nvGrpSpPr>
      <p:grpSpPr>
        <a:xfrm>
          <a:off x="0" y="0"/>
          <a:ext cx="0" cy="0"/>
          <a:chOff x="0" y="0"/>
          <a:chExt cx="0" cy="0"/>
        </a:xfrm>
      </p:grpSpPr>
      <p:sp>
        <p:nvSpPr>
          <p:cNvPr id="34" name="Google Shape;34;p4"/>
          <p:cNvSpPr txBox="1"/>
          <p:nvPr>
            <p:ph idx="1" type="body"/>
          </p:nvPr>
        </p:nvSpPr>
        <p:spPr>
          <a:xfrm>
            <a:off x="2225675" y="2161800"/>
            <a:ext cx="4692600" cy="819900"/>
          </a:xfrm>
          <a:prstGeom prst="rect">
            <a:avLst/>
          </a:prstGeom>
        </p:spPr>
        <p:txBody>
          <a:bodyPr anchorCtr="0" anchor="ctr" bIns="91425" lIns="91425" spcFirstLastPara="1" rIns="91425" wrap="square" tIns="91425">
            <a:noAutofit/>
          </a:bodyPr>
          <a:lstStyle>
            <a:lvl1pPr indent="-381000" lvl="0" marL="457200" rtl="0" algn="ctr">
              <a:spcBef>
                <a:spcPts val="600"/>
              </a:spcBef>
              <a:spcAft>
                <a:spcPts val="0"/>
              </a:spcAft>
              <a:buSzPts val="2400"/>
              <a:buChar char="›"/>
              <a:defRPr b="1" i="1"/>
            </a:lvl1pPr>
            <a:lvl2pPr indent="-381000" lvl="1" marL="914400" rtl="0" algn="ctr">
              <a:spcBef>
                <a:spcPts val="0"/>
              </a:spcBef>
              <a:spcAft>
                <a:spcPts val="0"/>
              </a:spcAft>
              <a:buSzPts val="2400"/>
              <a:buChar char="›"/>
              <a:defRPr b="1" i="1"/>
            </a:lvl2pPr>
            <a:lvl3pPr indent="-381000" lvl="2" marL="1371600" rtl="0" algn="ctr">
              <a:spcBef>
                <a:spcPts val="0"/>
              </a:spcBef>
              <a:spcAft>
                <a:spcPts val="0"/>
              </a:spcAft>
              <a:buSzPts val="2400"/>
              <a:buChar char="›"/>
              <a:defRPr b="1" i="1"/>
            </a:lvl3pPr>
            <a:lvl4pPr indent="-381000" lvl="3" marL="1828800" rtl="0" algn="ctr">
              <a:spcBef>
                <a:spcPts val="0"/>
              </a:spcBef>
              <a:spcAft>
                <a:spcPts val="0"/>
              </a:spcAft>
              <a:buSzPts val="2400"/>
              <a:buChar char="›"/>
              <a:defRPr b="1" i="1"/>
            </a:lvl4pPr>
            <a:lvl5pPr indent="-381000" lvl="4" marL="2286000" rtl="0" algn="ctr">
              <a:spcBef>
                <a:spcPts val="0"/>
              </a:spcBef>
              <a:spcAft>
                <a:spcPts val="0"/>
              </a:spcAft>
              <a:buSzPts val="2400"/>
              <a:buChar char="›"/>
              <a:defRPr b="1" i="1"/>
            </a:lvl5pPr>
            <a:lvl6pPr indent="-381000" lvl="5" marL="2743200" rtl="0" algn="ctr">
              <a:spcBef>
                <a:spcPts val="0"/>
              </a:spcBef>
              <a:spcAft>
                <a:spcPts val="0"/>
              </a:spcAft>
              <a:buSzPts val="2400"/>
              <a:buChar char="›"/>
              <a:defRPr b="1" i="1"/>
            </a:lvl6pPr>
            <a:lvl7pPr indent="-381000" lvl="6" marL="3200400" rtl="0" algn="ctr">
              <a:spcBef>
                <a:spcPts val="0"/>
              </a:spcBef>
              <a:spcAft>
                <a:spcPts val="0"/>
              </a:spcAft>
              <a:buSzPts val="2400"/>
              <a:buChar char="›"/>
              <a:defRPr b="1" i="1"/>
            </a:lvl7pPr>
            <a:lvl8pPr indent="-381000" lvl="7" marL="3657600" rtl="0" algn="ctr">
              <a:spcBef>
                <a:spcPts val="0"/>
              </a:spcBef>
              <a:spcAft>
                <a:spcPts val="0"/>
              </a:spcAft>
              <a:buSzPts val="2400"/>
              <a:buChar char="›"/>
              <a:defRPr b="1" i="1"/>
            </a:lvl8pPr>
            <a:lvl9pPr indent="-381000" lvl="8" marL="4114800" algn="ctr">
              <a:spcBef>
                <a:spcPts val="0"/>
              </a:spcBef>
              <a:spcAft>
                <a:spcPts val="0"/>
              </a:spcAft>
              <a:buSzPts val="2400"/>
              <a:buChar char="»"/>
              <a:defRPr b="1" i="1"/>
            </a:lvl9pPr>
          </a:lstStyle>
          <a:p/>
        </p:txBody>
      </p:sp>
      <p:grpSp>
        <p:nvGrpSpPr>
          <p:cNvPr id="35" name="Google Shape;35;p4"/>
          <p:cNvGrpSpPr/>
          <p:nvPr/>
        </p:nvGrpSpPr>
        <p:grpSpPr>
          <a:xfrm>
            <a:off x="7395202" y="-6"/>
            <a:ext cx="1748884" cy="4013021"/>
            <a:chOff x="7395202" y="-6"/>
            <a:chExt cx="1748884" cy="4013021"/>
          </a:xfrm>
        </p:grpSpPr>
        <p:sp>
          <p:nvSpPr>
            <p:cNvPr id="36" name="Google Shape;36;p4"/>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7" name="Google Shape;37;p4"/>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8" name="Google Shape;38;p4"/>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39" name="Google Shape;39;p4"/>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0" name="Google Shape;40;p4"/>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
        <p:nvSpPr>
          <p:cNvPr id="41" name="Google Shape;41;p4"/>
          <p:cNvSpPr/>
          <p:nvPr/>
        </p:nvSpPr>
        <p:spPr>
          <a:xfrm flipH="1" rot="5400000">
            <a:off x="-479615" y="1845054"/>
            <a:ext cx="2455200" cy="14958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2" name="Google Shape;42;p4"/>
          <p:cNvSpPr/>
          <p:nvPr/>
        </p:nvSpPr>
        <p:spPr>
          <a:xfrm rot="5400000">
            <a:off x="-262152" y="1526813"/>
            <a:ext cx="1340700" cy="816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3" name="Google Shape;43;p4"/>
          <p:cNvSpPr/>
          <p:nvPr/>
        </p:nvSpPr>
        <p:spPr>
          <a:xfrm flipH="1" rot="-5400000">
            <a:off x="-358985" y="3663619"/>
            <a:ext cx="1838515" cy="1120555"/>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4" name="Google Shape;44;p4"/>
          <p:cNvSpPr/>
          <p:nvPr/>
        </p:nvSpPr>
        <p:spPr>
          <a:xfrm rot="-5400000">
            <a:off x="-199052" y="1206482"/>
            <a:ext cx="1018800" cy="6207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45" name="Google Shape;45;p4"/>
          <p:cNvSpPr/>
          <p:nvPr/>
        </p:nvSpPr>
        <p:spPr>
          <a:xfrm flipH="1" rot="-5400000">
            <a:off x="472234" y="3024661"/>
            <a:ext cx="1272000" cy="7752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6" name="Shape 46"/>
        <p:cNvGrpSpPr/>
        <p:nvPr/>
      </p:nvGrpSpPr>
      <p:grpSpPr>
        <a:xfrm>
          <a:off x="0" y="0"/>
          <a:ext cx="0" cy="0"/>
          <a:chOff x="0" y="0"/>
          <a:chExt cx="0" cy="0"/>
        </a:xfrm>
      </p:grpSpPr>
      <p:sp>
        <p:nvSpPr>
          <p:cNvPr id="47" name="Google Shape;47;p5"/>
          <p:cNvSpPr txBox="1"/>
          <p:nvPr>
            <p:ph type="title"/>
          </p:nvPr>
        </p:nvSpPr>
        <p:spPr>
          <a:xfrm>
            <a:off x="1067088" y="912850"/>
            <a:ext cx="5972100" cy="6360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8" name="Google Shape;48;p5"/>
          <p:cNvSpPr txBox="1"/>
          <p:nvPr>
            <p:ph idx="1" type="body"/>
          </p:nvPr>
        </p:nvSpPr>
        <p:spPr>
          <a:xfrm>
            <a:off x="1067088" y="1650548"/>
            <a:ext cx="5972100" cy="2764500"/>
          </a:xfrm>
          <a:prstGeom prst="rect">
            <a:avLst/>
          </a:prstGeom>
        </p:spPr>
        <p:txBody>
          <a:bodyPr anchorCtr="0" anchor="t" bIns="91425" lIns="91425" spcFirstLastPara="1" rIns="91425" wrap="square" tIns="91425">
            <a:noAutofit/>
          </a:bodyPr>
          <a:lstStyle>
            <a:lvl1pPr indent="-381000" lvl="0" marL="457200">
              <a:spcBef>
                <a:spcPts val="600"/>
              </a:spcBef>
              <a:spcAft>
                <a:spcPts val="0"/>
              </a:spcAft>
              <a:buSzPts val="24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grpSp>
        <p:nvGrpSpPr>
          <p:cNvPr id="49" name="Google Shape;49;p5"/>
          <p:cNvGrpSpPr/>
          <p:nvPr/>
        </p:nvGrpSpPr>
        <p:grpSpPr>
          <a:xfrm>
            <a:off x="7395202" y="-6"/>
            <a:ext cx="1748884" cy="4013021"/>
            <a:chOff x="7395202" y="-6"/>
            <a:chExt cx="1748884" cy="4013021"/>
          </a:xfrm>
        </p:grpSpPr>
        <p:sp>
          <p:nvSpPr>
            <p:cNvPr id="50" name="Google Shape;50;p5"/>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1" name="Google Shape;51;p5"/>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2" name="Google Shape;52;p5"/>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3" name="Google Shape;53;p5"/>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4" name="Google Shape;54;p5"/>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55" name="Google Shape;55;p5"/>
          <p:cNvGrpSpPr/>
          <p:nvPr/>
        </p:nvGrpSpPr>
        <p:grpSpPr>
          <a:xfrm>
            <a:off x="3" y="2738679"/>
            <a:ext cx="722480" cy="2404814"/>
            <a:chOff x="3" y="2750304"/>
            <a:chExt cx="722480" cy="2404814"/>
          </a:xfrm>
        </p:grpSpPr>
        <p:sp>
          <p:nvSpPr>
            <p:cNvPr id="56" name="Google Shape;56;p5"/>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7" name="Google Shape;57;p5"/>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8" name="Google Shape;58;p5"/>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9" name="Google Shape;59;p5"/>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0" name="Google Shape;60;p5"/>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61" name="Shape 61"/>
        <p:cNvGrpSpPr/>
        <p:nvPr/>
      </p:nvGrpSpPr>
      <p:grpSpPr>
        <a:xfrm>
          <a:off x="0" y="0"/>
          <a:ext cx="0" cy="0"/>
          <a:chOff x="0" y="0"/>
          <a:chExt cx="0" cy="0"/>
        </a:xfrm>
      </p:grpSpPr>
      <p:sp>
        <p:nvSpPr>
          <p:cNvPr id="62" name="Google Shape;62;p6"/>
          <p:cNvSpPr txBox="1"/>
          <p:nvPr>
            <p:ph type="title"/>
          </p:nvPr>
        </p:nvSpPr>
        <p:spPr>
          <a:xfrm>
            <a:off x="1067088" y="912850"/>
            <a:ext cx="5972100" cy="6360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63" name="Google Shape;63;p6"/>
          <p:cNvSpPr txBox="1"/>
          <p:nvPr>
            <p:ph idx="1" type="body"/>
          </p:nvPr>
        </p:nvSpPr>
        <p:spPr>
          <a:xfrm>
            <a:off x="1067100" y="1706950"/>
            <a:ext cx="2977800" cy="3218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64" name="Google Shape;64;p6"/>
          <p:cNvSpPr txBox="1"/>
          <p:nvPr>
            <p:ph idx="2" type="body"/>
          </p:nvPr>
        </p:nvSpPr>
        <p:spPr>
          <a:xfrm>
            <a:off x="4224149" y="1706950"/>
            <a:ext cx="2977800" cy="3218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grpSp>
        <p:nvGrpSpPr>
          <p:cNvPr id="65" name="Google Shape;65;p6"/>
          <p:cNvGrpSpPr/>
          <p:nvPr/>
        </p:nvGrpSpPr>
        <p:grpSpPr>
          <a:xfrm>
            <a:off x="7395202" y="-6"/>
            <a:ext cx="1748884" cy="4013021"/>
            <a:chOff x="7395202" y="-6"/>
            <a:chExt cx="1748884" cy="4013021"/>
          </a:xfrm>
        </p:grpSpPr>
        <p:sp>
          <p:nvSpPr>
            <p:cNvPr id="66" name="Google Shape;66;p6"/>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7" name="Google Shape;67;p6"/>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8" name="Google Shape;68;p6"/>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9" name="Google Shape;69;p6"/>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0" name="Google Shape;70;p6"/>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71" name="Google Shape;71;p6"/>
          <p:cNvGrpSpPr/>
          <p:nvPr/>
        </p:nvGrpSpPr>
        <p:grpSpPr>
          <a:xfrm>
            <a:off x="3" y="2738679"/>
            <a:ext cx="722480" cy="2404814"/>
            <a:chOff x="3" y="2750304"/>
            <a:chExt cx="722480" cy="2404814"/>
          </a:xfrm>
        </p:grpSpPr>
        <p:sp>
          <p:nvSpPr>
            <p:cNvPr id="72" name="Google Shape;72;p6"/>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3" name="Google Shape;73;p6"/>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4" name="Google Shape;74;p6"/>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5" name="Google Shape;75;p6"/>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76" name="Google Shape;76;p6"/>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77" name="Shape 77"/>
        <p:cNvGrpSpPr/>
        <p:nvPr/>
      </p:nvGrpSpPr>
      <p:grpSpPr>
        <a:xfrm>
          <a:off x="0" y="0"/>
          <a:ext cx="0" cy="0"/>
          <a:chOff x="0" y="0"/>
          <a:chExt cx="0" cy="0"/>
        </a:xfrm>
      </p:grpSpPr>
      <p:sp>
        <p:nvSpPr>
          <p:cNvPr id="78" name="Google Shape;78;p7"/>
          <p:cNvSpPr txBox="1"/>
          <p:nvPr>
            <p:ph type="title"/>
          </p:nvPr>
        </p:nvSpPr>
        <p:spPr>
          <a:xfrm>
            <a:off x="1067088" y="912850"/>
            <a:ext cx="5972100" cy="6360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9" name="Google Shape;79;p7"/>
          <p:cNvSpPr txBox="1"/>
          <p:nvPr>
            <p:ph idx="1" type="body"/>
          </p:nvPr>
        </p:nvSpPr>
        <p:spPr>
          <a:xfrm>
            <a:off x="1067100" y="1676800"/>
            <a:ext cx="2024100" cy="32490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80" name="Google Shape;80;p7"/>
          <p:cNvSpPr txBox="1"/>
          <p:nvPr>
            <p:ph idx="2" type="body"/>
          </p:nvPr>
        </p:nvSpPr>
        <p:spPr>
          <a:xfrm>
            <a:off x="3194801" y="1676800"/>
            <a:ext cx="2024100" cy="32490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81" name="Google Shape;81;p7"/>
          <p:cNvSpPr txBox="1"/>
          <p:nvPr>
            <p:ph idx="3" type="body"/>
          </p:nvPr>
        </p:nvSpPr>
        <p:spPr>
          <a:xfrm>
            <a:off x="5322501" y="1676800"/>
            <a:ext cx="2024100" cy="3249000"/>
          </a:xfrm>
          <a:prstGeom prst="rect">
            <a:avLst/>
          </a:prstGeom>
        </p:spPr>
        <p:txBody>
          <a:bodyPr anchorCtr="0" anchor="t" bIns="91425" lIns="91425" spcFirstLastPara="1" rIns="91425" wrap="square" tIns="91425">
            <a:noAutofit/>
          </a:bodyPr>
          <a:lstStyle>
            <a:lvl1pPr indent="-330200" lvl="0" marL="457200" rtl="0">
              <a:spcBef>
                <a:spcPts val="6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grpSp>
        <p:nvGrpSpPr>
          <p:cNvPr id="82" name="Google Shape;82;p7"/>
          <p:cNvGrpSpPr/>
          <p:nvPr/>
        </p:nvGrpSpPr>
        <p:grpSpPr>
          <a:xfrm>
            <a:off x="7395202" y="-6"/>
            <a:ext cx="1748884" cy="4013021"/>
            <a:chOff x="7395202" y="-6"/>
            <a:chExt cx="1748884" cy="4013021"/>
          </a:xfrm>
        </p:grpSpPr>
        <p:sp>
          <p:nvSpPr>
            <p:cNvPr id="83" name="Google Shape;83;p7"/>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4" name="Google Shape;84;p7"/>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5" name="Google Shape;85;p7"/>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6" name="Google Shape;86;p7"/>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7" name="Google Shape;87;p7"/>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88" name="Google Shape;88;p7"/>
          <p:cNvGrpSpPr/>
          <p:nvPr/>
        </p:nvGrpSpPr>
        <p:grpSpPr>
          <a:xfrm>
            <a:off x="3" y="2738679"/>
            <a:ext cx="722480" cy="2404814"/>
            <a:chOff x="3" y="2750304"/>
            <a:chExt cx="722480" cy="2404814"/>
          </a:xfrm>
        </p:grpSpPr>
        <p:sp>
          <p:nvSpPr>
            <p:cNvPr id="89" name="Google Shape;89;p7"/>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0" name="Google Shape;90;p7"/>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1" name="Google Shape;91;p7"/>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2" name="Google Shape;92;p7"/>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3" name="Google Shape;93;p7"/>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8"/>
          <p:cNvSpPr txBox="1"/>
          <p:nvPr>
            <p:ph type="title"/>
          </p:nvPr>
        </p:nvSpPr>
        <p:spPr>
          <a:xfrm>
            <a:off x="1067088" y="912850"/>
            <a:ext cx="5972100" cy="6360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96" name="Google Shape;96;p8"/>
          <p:cNvGrpSpPr/>
          <p:nvPr/>
        </p:nvGrpSpPr>
        <p:grpSpPr>
          <a:xfrm>
            <a:off x="7395202" y="-6"/>
            <a:ext cx="1748884" cy="4013021"/>
            <a:chOff x="7395202" y="-6"/>
            <a:chExt cx="1748884" cy="4013021"/>
          </a:xfrm>
        </p:grpSpPr>
        <p:sp>
          <p:nvSpPr>
            <p:cNvPr id="97" name="Google Shape;97;p8"/>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8" name="Google Shape;98;p8"/>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9" name="Google Shape;99;p8"/>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0" name="Google Shape;100;p8"/>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1" name="Google Shape;101;p8"/>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102" name="Google Shape;102;p8"/>
          <p:cNvGrpSpPr/>
          <p:nvPr/>
        </p:nvGrpSpPr>
        <p:grpSpPr>
          <a:xfrm>
            <a:off x="3" y="2738679"/>
            <a:ext cx="722480" cy="2404814"/>
            <a:chOff x="3" y="2750304"/>
            <a:chExt cx="722480" cy="2404814"/>
          </a:xfrm>
        </p:grpSpPr>
        <p:sp>
          <p:nvSpPr>
            <p:cNvPr id="103" name="Google Shape;103;p8"/>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4" name="Google Shape;104;p8"/>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5" name="Google Shape;105;p8"/>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6" name="Google Shape;106;p8"/>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07" name="Google Shape;107;p8"/>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8" name="Shape 108"/>
        <p:cNvGrpSpPr/>
        <p:nvPr/>
      </p:nvGrpSpPr>
      <p:grpSpPr>
        <a:xfrm>
          <a:off x="0" y="0"/>
          <a:ext cx="0" cy="0"/>
          <a:chOff x="0" y="0"/>
          <a:chExt cx="0" cy="0"/>
        </a:xfrm>
      </p:grpSpPr>
      <p:sp>
        <p:nvSpPr>
          <p:cNvPr id="109" name="Google Shape;109;p9"/>
          <p:cNvSpPr txBox="1"/>
          <p:nvPr>
            <p:ph idx="1" type="body"/>
          </p:nvPr>
        </p:nvSpPr>
        <p:spPr>
          <a:xfrm>
            <a:off x="1236500" y="4406300"/>
            <a:ext cx="6671100" cy="519600"/>
          </a:xfrm>
          <a:prstGeom prst="rect">
            <a:avLst/>
          </a:prstGeom>
        </p:spPr>
        <p:txBody>
          <a:bodyPr anchorCtr="0" anchor="t" bIns="91425" lIns="91425" spcFirstLastPara="1" rIns="91425" wrap="square" tIns="91425">
            <a:noAutofit/>
          </a:bodyPr>
          <a:lstStyle>
            <a:lvl1pPr indent="-228600" lvl="0" marL="457200">
              <a:spcBef>
                <a:spcPts val="360"/>
              </a:spcBef>
              <a:spcAft>
                <a:spcPts val="0"/>
              </a:spcAft>
              <a:buSzPts val="1800"/>
              <a:buNone/>
              <a:defRPr b="1" sz="1800"/>
            </a:lvl1pPr>
          </a:lstStyle>
          <a:p/>
        </p:txBody>
      </p:sp>
      <p:grpSp>
        <p:nvGrpSpPr>
          <p:cNvPr id="110" name="Google Shape;110;p9"/>
          <p:cNvGrpSpPr/>
          <p:nvPr/>
        </p:nvGrpSpPr>
        <p:grpSpPr>
          <a:xfrm>
            <a:off x="7395202" y="-6"/>
            <a:ext cx="1748884" cy="4013021"/>
            <a:chOff x="7395202" y="-6"/>
            <a:chExt cx="1748884" cy="4013021"/>
          </a:xfrm>
        </p:grpSpPr>
        <p:sp>
          <p:nvSpPr>
            <p:cNvPr id="111" name="Google Shape;111;p9"/>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2" name="Google Shape;112;p9"/>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3" name="Google Shape;113;p9"/>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4" name="Google Shape;114;p9"/>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5" name="Google Shape;115;p9"/>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116" name="Google Shape;116;p9"/>
          <p:cNvGrpSpPr/>
          <p:nvPr/>
        </p:nvGrpSpPr>
        <p:grpSpPr>
          <a:xfrm>
            <a:off x="3" y="2738679"/>
            <a:ext cx="722480" cy="2404814"/>
            <a:chOff x="3" y="2750304"/>
            <a:chExt cx="722480" cy="2404814"/>
          </a:xfrm>
        </p:grpSpPr>
        <p:sp>
          <p:nvSpPr>
            <p:cNvPr id="117" name="Google Shape;117;p9"/>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8" name="Google Shape;118;p9"/>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19" name="Google Shape;119;p9"/>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0" name="Google Shape;120;p9"/>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1" name="Google Shape;121;p9"/>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mall" type="blank">
  <p:cSld name="BLANK">
    <p:spTree>
      <p:nvGrpSpPr>
        <p:cNvPr id="122" name="Shape 122"/>
        <p:cNvGrpSpPr/>
        <p:nvPr/>
      </p:nvGrpSpPr>
      <p:grpSpPr>
        <a:xfrm>
          <a:off x="0" y="0"/>
          <a:ext cx="0" cy="0"/>
          <a:chOff x="0" y="0"/>
          <a:chExt cx="0" cy="0"/>
        </a:xfrm>
      </p:grpSpPr>
      <p:grpSp>
        <p:nvGrpSpPr>
          <p:cNvPr id="123" name="Google Shape;123;p10"/>
          <p:cNvGrpSpPr/>
          <p:nvPr/>
        </p:nvGrpSpPr>
        <p:grpSpPr>
          <a:xfrm>
            <a:off x="7934863" y="4"/>
            <a:ext cx="1209179" cy="2774603"/>
            <a:chOff x="7395202" y="-6"/>
            <a:chExt cx="1748884" cy="4013021"/>
          </a:xfrm>
        </p:grpSpPr>
        <p:sp>
          <p:nvSpPr>
            <p:cNvPr id="124" name="Google Shape;124;p10"/>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5" name="Google Shape;125;p10"/>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6" name="Google Shape;126;p10"/>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7" name="Google Shape;127;p10"/>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8" name="Google Shape;128;p10"/>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grpSp>
        <p:nvGrpSpPr>
          <p:cNvPr id="129" name="Google Shape;129;p10"/>
          <p:cNvGrpSpPr/>
          <p:nvPr/>
        </p:nvGrpSpPr>
        <p:grpSpPr>
          <a:xfrm>
            <a:off x="-1" y="2232486"/>
            <a:ext cx="874634" cy="2911268"/>
            <a:chOff x="3" y="2750304"/>
            <a:chExt cx="722480" cy="2404814"/>
          </a:xfrm>
        </p:grpSpPr>
        <p:sp>
          <p:nvSpPr>
            <p:cNvPr id="130" name="Google Shape;130;p10"/>
            <p:cNvSpPr/>
            <p:nvPr/>
          </p:nvSpPr>
          <p:spPr>
            <a:xfrm flipH="1" rot="5400000">
              <a:off x="-231667" y="3341328"/>
              <a:ext cx="1185900" cy="7224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1" name="Google Shape;131;p10"/>
            <p:cNvSpPr/>
            <p:nvPr/>
          </p:nvSpPr>
          <p:spPr>
            <a:xfrm rot="5400000">
              <a:off x="-158106" y="3063820"/>
              <a:ext cx="808800" cy="492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2" name="Google Shape;132;p10"/>
            <p:cNvSpPr/>
            <p:nvPr/>
          </p:nvSpPr>
          <p:spPr>
            <a:xfrm flipH="1" rot="-5400000">
              <a:off x="-173395" y="4440518"/>
              <a:ext cx="888000" cy="5412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3" name="Google Shape;133;p10"/>
            <p:cNvSpPr/>
            <p:nvPr/>
          </p:nvSpPr>
          <p:spPr>
            <a:xfrm rot="-5400000">
              <a:off x="-120147" y="2870454"/>
              <a:ext cx="614700" cy="3744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4" name="Google Shape;134;p10"/>
            <p:cNvSpPr/>
            <p:nvPr/>
          </p:nvSpPr>
          <p:spPr>
            <a:xfrm flipH="1" rot="-5400000">
              <a:off x="228056" y="4058304"/>
              <a:ext cx="614400" cy="3744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big">
  <p:cSld name="BLANK_1">
    <p:spTree>
      <p:nvGrpSpPr>
        <p:cNvPr id="135" name="Shape 135"/>
        <p:cNvGrpSpPr/>
        <p:nvPr/>
      </p:nvGrpSpPr>
      <p:grpSpPr>
        <a:xfrm>
          <a:off x="0" y="0"/>
          <a:ext cx="0" cy="0"/>
          <a:chOff x="0" y="0"/>
          <a:chExt cx="0" cy="0"/>
        </a:xfrm>
      </p:grpSpPr>
      <p:grpSp>
        <p:nvGrpSpPr>
          <p:cNvPr id="136" name="Google Shape;136;p11"/>
          <p:cNvGrpSpPr/>
          <p:nvPr/>
        </p:nvGrpSpPr>
        <p:grpSpPr>
          <a:xfrm>
            <a:off x="7395202" y="-6"/>
            <a:ext cx="1748884" cy="4013021"/>
            <a:chOff x="7395202" y="-6"/>
            <a:chExt cx="1748884" cy="4013021"/>
          </a:xfrm>
        </p:grpSpPr>
        <p:sp>
          <p:nvSpPr>
            <p:cNvPr id="137" name="Google Shape;137;p11"/>
            <p:cNvSpPr/>
            <p:nvPr/>
          </p:nvSpPr>
          <p:spPr>
            <a:xfrm flipH="1" rot="5400000">
              <a:off x="7471942" y="406044"/>
              <a:ext cx="2078100" cy="12660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8" name="Google Shape;138;p11"/>
            <p:cNvSpPr/>
            <p:nvPr/>
          </p:nvSpPr>
          <p:spPr>
            <a:xfrm flipH="1" rot="5400000">
              <a:off x="7072800" y="1666234"/>
              <a:ext cx="2574300" cy="15681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39" name="Google Shape;139;p11"/>
            <p:cNvSpPr/>
            <p:nvPr/>
          </p:nvSpPr>
          <p:spPr>
            <a:xfrm rot="-5400000">
              <a:off x="8020587" y="2718092"/>
              <a:ext cx="1396200" cy="8508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0" name="Google Shape;140;p11"/>
            <p:cNvSpPr/>
            <p:nvPr/>
          </p:nvSpPr>
          <p:spPr>
            <a:xfrm rot="-5400000">
              <a:off x="7178152" y="542730"/>
              <a:ext cx="1110900" cy="6768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1" name="Google Shape;141;p11"/>
            <p:cNvSpPr/>
            <p:nvPr/>
          </p:nvSpPr>
          <p:spPr>
            <a:xfrm flipH="1" rot="-5400000">
              <a:off x="8242801" y="3381815"/>
              <a:ext cx="784500" cy="4779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grpSp>
      <p:sp>
        <p:nvSpPr>
          <p:cNvPr id="142" name="Google Shape;142;p11"/>
          <p:cNvSpPr/>
          <p:nvPr/>
        </p:nvSpPr>
        <p:spPr>
          <a:xfrm flipH="1" rot="5400000">
            <a:off x="-479615" y="1845054"/>
            <a:ext cx="2455200" cy="1495800"/>
          </a:xfrm>
          <a:prstGeom prst="parallelogram">
            <a:avLst>
              <a:gd fmla="val 81897" name="adj"/>
            </a:avLst>
          </a:prstGeom>
          <a:gradFill>
            <a:gsLst>
              <a:gs pos="0">
                <a:srgbClr val="CC3399"/>
              </a:gs>
              <a:gs pos="100000">
                <a:srgbClr val="6699FF"/>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3" name="Google Shape;143;p11"/>
          <p:cNvSpPr/>
          <p:nvPr/>
        </p:nvSpPr>
        <p:spPr>
          <a:xfrm rot="5400000">
            <a:off x="-262152" y="1526813"/>
            <a:ext cx="1340700" cy="816300"/>
          </a:xfrm>
          <a:prstGeom prst="parallelogram">
            <a:avLst>
              <a:gd fmla="val 81897" name="adj"/>
            </a:avLst>
          </a:prstGeom>
          <a:gradFill>
            <a:gsLst>
              <a:gs pos="0">
                <a:srgbClr val="33CCCC"/>
              </a:gs>
              <a:gs pos="100000">
                <a:srgbClr val="66FF33"/>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4" name="Google Shape;144;p11"/>
          <p:cNvSpPr/>
          <p:nvPr/>
        </p:nvSpPr>
        <p:spPr>
          <a:xfrm flipH="1" rot="-5400000">
            <a:off x="-358955" y="3663589"/>
            <a:ext cx="1838400" cy="1120500"/>
          </a:xfrm>
          <a:prstGeom prst="parallelogram">
            <a:avLst>
              <a:gd fmla="val 81897" name="adj"/>
            </a:avLst>
          </a:prstGeom>
          <a:gradFill>
            <a:gsLst>
              <a:gs pos="0">
                <a:srgbClr val="FF0066"/>
              </a:gs>
              <a:gs pos="100000">
                <a:srgbClr val="FF9900"/>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5" name="Google Shape;145;p11"/>
          <p:cNvSpPr/>
          <p:nvPr/>
        </p:nvSpPr>
        <p:spPr>
          <a:xfrm rot="-5400000">
            <a:off x="-199052" y="1206482"/>
            <a:ext cx="1018800" cy="620700"/>
          </a:xfrm>
          <a:prstGeom prst="parallelogram">
            <a:avLst>
              <a:gd fmla="val 81897" name="adj"/>
            </a:avLst>
          </a:prstGeom>
          <a:solidFill>
            <a:srgbClr val="FFFFFF">
              <a:alpha val="1422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46" name="Google Shape;146;p11"/>
          <p:cNvSpPr/>
          <p:nvPr/>
        </p:nvSpPr>
        <p:spPr>
          <a:xfrm flipH="1" rot="-5400000">
            <a:off x="472234" y="3024661"/>
            <a:ext cx="1272000" cy="775200"/>
          </a:xfrm>
          <a:prstGeom prst="parallelogram">
            <a:avLst>
              <a:gd fmla="val 81897" name="adj"/>
            </a:avLst>
          </a:prstGeom>
          <a:solidFill>
            <a:srgbClr val="0066FF">
              <a:alpha val="2269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041F3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067088" y="912850"/>
            <a:ext cx="5972100" cy="6360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1pPr>
            <a:lvl2pPr lvl="1">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2pPr>
            <a:lvl3pPr lvl="2">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3pPr>
            <a:lvl4pPr lvl="3">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4pPr>
            <a:lvl5pPr lvl="4">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5pPr>
            <a:lvl6pPr lvl="5">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6pPr>
            <a:lvl7pPr lvl="6">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7pPr>
            <a:lvl8pPr lvl="7">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8pPr>
            <a:lvl9pPr lvl="8">
              <a:spcBef>
                <a:spcPts val="0"/>
              </a:spcBef>
              <a:spcAft>
                <a:spcPts val="0"/>
              </a:spcAft>
              <a:buClr>
                <a:srgbClr val="FFFFFF"/>
              </a:buClr>
              <a:buSzPts val="3000"/>
              <a:buFont typeface="Hind"/>
              <a:buNone/>
              <a:defRPr b="1" sz="3000">
                <a:solidFill>
                  <a:srgbClr val="FFFFFF"/>
                </a:solidFill>
                <a:latin typeface="Hind"/>
                <a:ea typeface="Hind"/>
                <a:cs typeface="Hind"/>
                <a:sym typeface="Hind"/>
              </a:defRPr>
            </a:lvl9pPr>
          </a:lstStyle>
          <a:p/>
        </p:txBody>
      </p:sp>
      <p:sp>
        <p:nvSpPr>
          <p:cNvPr id="7" name="Google Shape;7;p1"/>
          <p:cNvSpPr txBox="1"/>
          <p:nvPr>
            <p:ph idx="1" type="body"/>
          </p:nvPr>
        </p:nvSpPr>
        <p:spPr>
          <a:xfrm>
            <a:off x="1067088" y="1650548"/>
            <a:ext cx="5972100" cy="2764500"/>
          </a:xfrm>
          <a:prstGeom prst="rect">
            <a:avLst/>
          </a:prstGeom>
          <a:noFill/>
          <a:ln>
            <a:noFill/>
          </a:ln>
        </p:spPr>
        <p:txBody>
          <a:bodyPr anchorCtr="0" anchor="t" bIns="91425" lIns="91425" spcFirstLastPara="1" rIns="91425" wrap="square" tIns="91425">
            <a:noAutofit/>
          </a:bodyPr>
          <a:lstStyle>
            <a:lvl1pPr indent="-381000" lvl="0" marL="457200">
              <a:spcBef>
                <a:spcPts val="600"/>
              </a:spcBef>
              <a:spcAft>
                <a:spcPts val="0"/>
              </a:spcAft>
              <a:buClr>
                <a:srgbClr val="1C4587"/>
              </a:buClr>
              <a:buSzPts val="2400"/>
              <a:buFont typeface="Hind"/>
              <a:buChar char="›"/>
              <a:defRPr sz="2400">
                <a:solidFill>
                  <a:srgbClr val="FFFFFF"/>
                </a:solidFill>
                <a:latin typeface="Hind"/>
                <a:ea typeface="Hind"/>
                <a:cs typeface="Hind"/>
                <a:sym typeface="Hind"/>
              </a:defRPr>
            </a:lvl1pPr>
            <a:lvl2pPr indent="-381000" lvl="1" marL="9144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2pPr>
            <a:lvl3pPr indent="-381000" lvl="2" marL="13716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3pPr>
            <a:lvl4pPr indent="-381000" lvl="3" marL="18288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4pPr>
            <a:lvl5pPr indent="-381000" lvl="4" marL="22860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5pPr>
            <a:lvl6pPr indent="-381000" lvl="5" marL="27432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6pPr>
            <a:lvl7pPr indent="-381000" lvl="6" marL="32004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7pPr>
            <a:lvl8pPr indent="-381000" lvl="7" marL="36576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8pPr>
            <a:lvl9pPr indent="-381000" lvl="8" marL="4114800">
              <a:spcBef>
                <a:spcPts val="0"/>
              </a:spcBef>
              <a:spcAft>
                <a:spcPts val="0"/>
              </a:spcAft>
              <a:buClr>
                <a:srgbClr val="1C4587"/>
              </a:buClr>
              <a:buSzPts val="2400"/>
              <a:buFont typeface="Hind"/>
              <a:buChar char="»"/>
              <a:defRPr sz="2400">
                <a:solidFill>
                  <a:srgbClr val="FFFFFF"/>
                </a:solidFill>
                <a:latin typeface="Hind"/>
                <a:ea typeface="Hind"/>
                <a:cs typeface="Hind"/>
                <a:sym typeface="Hind"/>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2"/>
          <p:cNvSpPr txBox="1"/>
          <p:nvPr>
            <p:ph type="ctrTitle"/>
          </p:nvPr>
        </p:nvSpPr>
        <p:spPr>
          <a:xfrm>
            <a:off x="2047950" y="850600"/>
            <a:ext cx="5048100" cy="3203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Legislated Ethics: From Enron to Sarbanes-Oxley, the Impact on Corporate America</a:t>
            </a:r>
            <a:endParaRPr sz="4000"/>
          </a:p>
        </p:txBody>
      </p:sp>
      <p:sp>
        <p:nvSpPr>
          <p:cNvPr id="152" name="Google Shape;152;p12"/>
          <p:cNvSpPr txBox="1"/>
          <p:nvPr/>
        </p:nvSpPr>
        <p:spPr>
          <a:xfrm>
            <a:off x="3641700" y="4478975"/>
            <a:ext cx="5502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lt1"/>
                </a:solidFill>
                <a:latin typeface="Hind"/>
                <a:ea typeface="Hind"/>
                <a:cs typeface="Hind"/>
                <a:sym typeface="Hind"/>
              </a:rPr>
              <a:t>Luke Wittenborn, Michael Schwiederek, Ana Freitas</a:t>
            </a:r>
            <a:endParaRPr sz="1800">
              <a:solidFill>
                <a:schemeClr val="lt1"/>
              </a:solidFill>
              <a:latin typeface="Hind"/>
              <a:ea typeface="Hind"/>
              <a:cs typeface="Hind"/>
              <a:sym typeface="Hi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3"/>
          <p:cNvSpPr txBox="1"/>
          <p:nvPr>
            <p:ph type="title"/>
          </p:nvPr>
        </p:nvSpPr>
        <p:spPr>
          <a:xfrm>
            <a:off x="1067088" y="85525"/>
            <a:ext cx="5972100" cy="63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Main Overview</a:t>
            </a:r>
            <a:endParaRPr/>
          </a:p>
        </p:txBody>
      </p:sp>
      <p:sp>
        <p:nvSpPr>
          <p:cNvPr id="158" name="Google Shape;158;p13"/>
          <p:cNvSpPr txBox="1"/>
          <p:nvPr>
            <p:ph idx="1" type="body"/>
          </p:nvPr>
        </p:nvSpPr>
        <p:spPr>
          <a:xfrm>
            <a:off x="510200" y="574925"/>
            <a:ext cx="7089000" cy="2764500"/>
          </a:xfrm>
          <a:prstGeom prst="rect">
            <a:avLst/>
          </a:prstGeom>
        </p:spPr>
        <p:txBody>
          <a:bodyPr anchorCtr="0" anchor="t" bIns="91425" lIns="91425" spcFirstLastPara="1" rIns="91425" wrap="square" tIns="91425">
            <a:noAutofit/>
          </a:bodyPr>
          <a:lstStyle/>
          <a:p>
            <a:pPr indent="-323850" lvl="0" marL="457200" rtl="0" algn="l">
              <a:spcBef>
                <a:spcPts val="600"/>
              </a:spcBef>
              <a:spcAft>
                <a:spcPts val="0"/>
              </a:spcAft>
              <a:buSzPts val="1500"/>
              <a:buChar char="›"/>
            </a:pPr>
            <a:r>
              <a:rPr lang="en" sz="1500"/>
              <a:t>At the start of the millenium, the world economic system saw a </a:t>
            </a:r>
            <a:r>
              <a:rPr b="1" lang="en" sz="1500"/>
              <a:t>major influx of </a:t>
            </a:r>
            <a:r>
              <a:rPr b="1" lang="en" sz="1500"/>
              <a:t>fraudulent acts, accounting manipulation and unethical behavior.</a:t>
            </a:r>
            <a:endParaRPr b="1" sz="1500"/>
          </a:p>
          <a:p>
            <a:pPr indent="-323850" lvl="1" marL="914400" rtl="0" algn="l">
              <a:spcBef>
                <a:spcPts val="0"/>
              </a:spcBef>
              <a:spcAft>
                <a:spcPts val="0"/>
              </a:spcAft>
              <a:buSzPts val="1500"/>
              <a:buChar char="›"/>
            </a:pPr>
            <a:r>
              <a:rPr i="1" lang="en" sz="1500"/>
              <a:t>Multiple publicly-traded companies were exploiting dated regulations and policies by creating fraudulent documents, misleading shareholders and falsifying financial reports.</a:t>
            </a:r>
            <a:endParaRPr i="1" sz="1500"/>
          </a:p>
          <a:p>
            <a:pPr indent="-323850" lvl="0" marL="457200" rtl="0" algn="l">
              <a:spcBef>
                <a:spcPts val="0"/>
              </a:spcBef>
              <a:spcAft>
                <a:spcPts val="0"/>
              </a:spcAft>
              <a:buSzPts val="1500"/>
              <a:buChar char="›"/>
            </a:pPr>
            <a:r>
              <a:rPr lang="en" sz="1500"/>
              <a:t>The Sarbanes-Oxley Act was implemented by the US Congress in July 2002 to help reduce fraud by introducing stricter rules for recordkeeping and criminal penalties for violators.</a:t>
            </a:r>
            <a:endParaRPr sz="1500"/>
          </a:p>
          <a:p>
            <a:pPr indent="-323850" lvl="1" marL="914400" rtl="0" algn="l">
              <a:spcBef>
                <a:spcPts val="0"/>
              </a:spcBef>
              <a:spcAft>
                <a:spcPts val="0"/>
              </a:spcAft>
              <a:buSzPts val="1500"/>
              <a:buChar char="›"/>
            </a:pPr>
            <a:r>
              <a:rPr i="1" lang="en" sz="1500"/>
              <a:t>There were many instances that contributed to the formation of this act, but the Enron company truly fueled the fire. </a:t>
            </a:r>
            <a:endParaRPr i="1" sz="1500"/>
          </a:p>
          <a:p>
            <a:pPr indent="-323850" lvl="2" marL="1371600" rtl="0" algn="l">
              <a:spcBef>
                <a:spcPts val="0"/>
              </a:spcBef>
              <a:spcAft>
                <a:spcPts val="0"/>
              </a:spcAft>
              <a:buSzPts val="1500"/>
              <a:buChar char="›"/>
            </a:pPr>
            <a:r>
              <a:rPr lang="en" sz="1500"/>
              <a:t>They had created a few thousand ‘dummy entities’ to move their massive amounts of debt, and even settled to destruction of documents in order to fly under the radar.</a:t>
            </a:r>
            <a:endParaRPr sz="1500"/>
          </a:p>
          <a:p>
            <a:pPr indent="-323850" lvl="0" marL="457200" rtl="0" algn="l">
              <a:spcBef>
                <a:spcPts val="0"/>
              </a:spcBef>
              <a:spcAft>
                <a:spcPts val="0"/>
              </a:spcAft>
              <a:buSzPts val="1500"/>
              <a:buChar char="›"/>
            </a:pPr>
            <a:r>
              <a:rPr lang="en" sz="1500"/>
              <a:t>Since it’s impossible to fully regulate each business in its entirety, </a:t>
            </a:r>
            <a:r>
              <a:rPr b="1" lang="en" sz="1500"/>
              <a:t>the repercussions of unethical behavior must outweigh the potential gain of exhibiting said behavior.</a:t>
            </a:r>
            <a:endParaRPr b="1" sz="1500"/>
          </a:p>
          <a:p>
            <a:pPr indent="-323850" lvl="1" marL="914400" rtl="0" algn="l">
              <a:spcBef>
                <a:spcPts val="0"/>
              </a:spcBef>
              <a:spcAft>
                <a:spcPts val="0"/>
              </a:spcAft>
              <a:buSzPts val="1500"/>
              <a:buChar char="›"/>
            </a:pPr>
            <a:r>
              <a:rPr i="1" lang="en" sz="1500"/>
              <a:t>Combining the implementation of meaningful sanctions, whistleblower programs and external punishments can help to diminish illegal activities.</a:t>
            </a:r>
            <a:endParaRPr sz="17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4"/>
          <p:cNvSpPr txBox="1"/>
          <p:nvPr>
            <p:ph type="title"/>
          </p:nvPr>
        </p:nvSpPr>
        <p:spPr>
          <a:xfrm>
            <a:off x="309550" y="208275"/>
            <a:ext cx="69072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Summary of Recent Corporate Frauds</a:t>
            </a:r>
            <a:endParaRPr/>
          </a:p>
        </p:txBody>
      </p:sp>
      <p:sp>
        <p:nvSpPr>
          <p:cNvPr id="164" name="Google Shape;164;p14"/>
          <p:cNvSpPr txBox="1"/>
          <p:nvPr>
            <p:ph idx="1" type="body"/>
          </p:nvPr>
        </p:nvSpPr>
        <p:spPr>
          <a:xfrm>
            <a:off x="172800" y="312745"/>
            <a:ext cx="7482600" cy="425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i="1" sz="1400">
              <a:solidFill>
                <a:schemeClr val="lt1"/>
              </a:solidFill>
            </a:endParaRPr>
          </a:p>
          <a:p>
            <a:pPr indent="0" lvl="0" marL="0" rtl="0" algn="l">
              <a:spcBef>
                <a:spcPts val="600"/>
              </a:spcBef>
              <a:spcAft>
                <a:spcPts val="0"/>
              </a:spcAft>
              <a:buNone/>
            </a:pPr>
            <a:r>
              <a:rPr lang="en" sz="1400">
                <a:solidFill>
                  <a:schemeClr val="lt1"/>
                </a:solidFill>
              </a:rPr>
              <a:t>The most common element across all these firms was the involvement of senior management and the pervasive atmosphere in corporate that allowed and even encouraged unethical behavior in order to reach financial targets.</a:t>
            </a:r>
            <a:endParaRPr sz="1400">
              <a:solidFill>
                <a:schemeClr val="lt1"/>
              </a:solidFill>
            </a:endParaRPr>
          </a:p>
          <a:p>
            <a:pPr indent="0" lvl="0" marL="0" rtl="0" algn="l">
              <a:spcBef>
                <a:spcPts val="600"/>
              </a:spcBef>
              <a:spcAft>
                <a:spcPts val="0"/>
              </a:spcAft>
              <a:buClr>
                <a:schemeClr val="dk1"/>
              </a:buClr>
              <a:buSzPts val="1100"/>
              <a:buFont typeface="Arial"/>
              <a:buNone/>
            </a:pPr>
            <a:r>
              <a:t/>
            </a:r>
            <a:endParaRPr>
              <a:solidFill>
                <a:schemeClr val="lt1"/>
              </a:solidFill>
            </a:endParaRPr>
          </a:p>
        </p:txBody>
      </p:sp>
      <p:sp>
        <p:nvSpPr>
          <p:cNvPr id="165" name="Google Shape;165;p14"/>
          <p:cNvSpPr txBox="1"/>
          <p:nvPr/>
        </p:nvSpPr>
        <p:spPr>
          <a:xfrm>
            <a:off x="748200" y="1389600"/>
            <a:ext cx="6907200" cy="378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Hind"/>
                <a:ea typeface="Hind"/>
                <a:cs typeface="Hind"/>
                <a:sym typeface="Hind"/>
              </a:rPr>
              <a:t>Enron: Utilized accounting rules to the company’s advantage. Then progressed to fraudulent reporting and destruction of documents. </a:t>
            </a:r>
            <a:endParaRPr sz="1300">
              <a:solidFill>
                <a:schemeClr val="lt1"/>
              </a:solidFill>
              <a:latin typeface="Hind"/>
              <a:ea typeface="Hind"/>
              <a:cs typeface="Hind"/>
              <a:sym typeface="Hind"/>
            </a:endParaRPr>
          </a:p>
          <a:p>
            <a:pPr indent="-311150" lvl="0" marL="457200" rtl="0" algn="l">
              <a:spcBef>
                <a:spcPts val="0"/>
              </a:spcBef>
              <a:spcAft>
                <a:spcPts val="0"/>
              </a:spcAft>
              <a:buClr>
                <a:schemeClr val="lt1"/>
              </a:buClr>
              <a:buSzPts val="1300"/>
              <a:buFont typeface="Hind"/>
              <a:buChar char="●"/>
            </a:pPr>
            <a:r>
              <a:rPr lang="en" sz="1300">
                <a:solidFill>
                  <a:schemeClr val="lt1"/>
                </a:solidFill>
                <a:latin typeface="Hind"/>
                <a:ea typeface="Hind"/>
                <a:cs typeface="Hind"/>
                <a:sym typeface="Hind"/>
              </a:rPr>
              <a:t>Control systems failures were evident in the corporation and their external audit firm.</a:t>
            </a:r>
            <a:endParaRPr sz="1300">
              <a:solidFill>
                <a:schemeClr val="lt1"/>
              </a:solidFill>
              <a:latin typeface="Hind"/>
              <a:ea typeface="Hind"/>
              <a:cs typeface="Hind"/>
              <a:sym typeface="Hind"/>
            </a:endParaRPr>
          </a:p>
          <a:p>
            <a:pPr indent="-311150" lvl="0" marL="457200" rtl="0" algn="l">
              <a:spcBef>
                <a:spcPts val="0"/>
              </a:spcBef>
              <a:spcAft>
                <a:spcPts val="0"/>
              </a:spcAft>
              <a:buClr>
                <a:schemeClr val="lt1"/>
              </a:buClr>
              <a:buSzPts val="1300"/>
              <a:buFont typeface="Hind"/>
              <a:buChar char="●"/>
            </a:pPr>
            <a:r>
              <a:rPr lang="en" sz="1300">
                <a:solidFill>
                  <a:schemeClr val="lt1"/>
                </a:solidFill>
                <a:latin typeface="Hind"/>
                <a:ea typeface="Hind"/>
                <a:cs typeface="Hind"/>
                <a:sym typeface="Hind"/>
              </a:rPr>
              <a:t>Enron did not tolerate failure and promoted aggressive financial targets which created an atmosphere of rule breaking.</a:t>
            </a:r>
            <a:endParaRPr sz="1300">
              <a:solidFill>
                <a:schemeClr val="lt1"/>
              </a:solidFill>
              <a:latin typeface="Hind"/>
              <a:ea typeface="Hind"/>
              <a:cs typeface="Hind"/>
              <a:sym typeface="Hind"/>
            </a:endParaRPr>
          </a:p>
          <a:p>
            <a:pPr indent="0" lvl="0" marL="0" rtl="0" algn="l">
              <a:spcBef>
                <a:spcPts val="0"/>
              </a:spcBef>
              <a:spcAft>
                <a:spcPts val="0"/>
              </a:spcAft>
              <a:buNone/>
            </a:pPr>
            <a:r>
              <a:rPr lang="en" sz="1300">
                <a:solidFill>
                  <a:schemeClr val="lt1"/>
                </a:solidFill>
                <a:latin typeface="Hind"/>
                <a:ea typeface="Hind"/>
                <a:cs typeface="Hind"/>
                <a:sym typeface="Hind"/>
              </a:rPr>
              <a:t>WorldCom: F</a:t>
            </a:r>
            <a:r>
              <a:rPr lang="en" sz="1300">
                <a:solidFill>
                  <a:schemeClr val="lt1"/>
                </a:solidFill>
                <a:latin typeface="Hind"/>
                <a:ea typeface="Hind"/>
                <a:cs typeface="Hind"/>
                <a:sym typeface="Hind"/>
              </a:rPr>
              <a:t>aced $11 billion in fraudulent reportings and the CEO was charged with securities fraud. </a:t>
            </a:r>
            <a:r>
              <a:rPr lang="en" sz="1300">
                <a:solidFill>
                  <a:schemeClr val="lt1"/>
                </a:solidFill>
                <a:latin typeface="Hind"/>
                <a:ea typeface="Hind"/>
                <a:cs typeface="Hind"/>
                <a:sym typeface="Hind"/>
              </a:rPr>
              <a:t>The CEO &amp; CFO set the tone by promoting a culture where accounting managers felt coerced to manipulate the books by systematically altering records to meet expectations..</a:t>
            </a:r>
            <a:endParaRPr sz="1300">
              <a:solidFill>
                <a:schemeClr val="lt1"/>
              </a:solidFill>
              <a:latin typeface="Hind"/>
              <a:ea typeface="Hind"/>
              <a:cs typeface="Hind"/>
              <a:sym typeface="Hind"/>
            </a:endParaRPr>
          </a:p>
          <a:p>
            <a:pPr indent="-311150" lvl="0" marL="457200" rtl="0" algn="l">
              <a:spcBef>
                <a:spcPts val="0"/>
              </a:spcBef>
              <a:spcAft>
                <a:spcPts val="0"/>
              </a:spcAft>
              <a:buClr>
                <a:schemeClr val="lt1"/>
              </a:buClr>
              <a:buSzPts val="1300"/>
              <a:buFont typeface="Hind"/>
              <a:buChar char="●"/>
            </a:pPr>
            <a:r>
              <a:rPr lang="en" sz="1300">
                <a:solidFill>
                  <a:schemeClr val="lt1"/>
                </a:solidFill>
                <a:latin typeface="Hind"/>
                <a:ea typeface="Hind"/>
                <a:cs typeface="Hind"/>
                <a:sym typeface="Hind"/>
              </a:rPr>
              <a:t>The CEO &amp; CFO created a process called “Close the gap” which identified improper accounting adjustments and then instructed staff to carry out the manipulations.</a:t>
            </a:r>
            <a:endParaRPr sz="1300">
              <a:solidFill>
                <a:schemeClr val="lt1"/>
              </a:solidFill>
              <a:latin typeface="Hind"/>
              <a:ea typeface="Hind"/>
              <a:cs typeface="Hind"/>
              <a:sym typeface="Hind"/>
            </a:endParaRPr>
          </a:p>
          <a:p>
            <a:pPr indent="0" lvl="0" marL="0" rtl="0" algn="l">
              <a:spcBef>
                <a:spcPts val="0"/>
              </a:spcBef>
              <a:spcAft>
                <a:spcPts val="0"/>
              </a:spcAft>
              <a:buNone/>
            </a:pPr>
            <a:r>
              <a:rPr lang="en" sz="1300">
                <a:solidFill>
                  <a:schemeClr val="lt1"/>
                </a:solidFill>
                <a:latin typeface="Hind"/>
                <a:ea typeface="Hind"/>
                <a:cs typeface="Hind"/>
                <a:sym typeface="Hind"/>
              </a:rPr>
              <a:t>HealthSouth: Estimates indicate they may have manufactured $4 billion of false earnings, and management was charged with fraud, reporting violations, and internal controls violations.  The CEO promoted falsification by refusing to accept actual results and demanding senior officers fix any shortcomings.</a:t>
            </a:r>
            <a:endParaRPr sz="1300">
              <a:solidFill>
                <a:schemeClr val="lt1"/>
              </a:solidFill>
              <a:latin typeface="Hind"/>
              <a:ea typeface="Hind"/>
              <a:cs typeface="Hind"/>
              <a:sym typeface="Hind"/>
            </a:endParaRPr>
          </a:p>
          <a:p>
            <a:pPr indent="-311150" lvl="0" marL="457200" rtl="0" algn="l">
              <a:spcBef>
                <a:spcPts val="0"/>
              </a:spcBef>
              <a:spcAft>
                <a:spcPts val="0"/>
              </a:spcAft>
              <a:buClr>
                <a:schemeClr val="lt1"/>
              </a:buClr>
              <a:buSzPts val="1300"/>
              <a:buFont typeface="Hind"/>
              <a:buChar char="●"/>
            </a:pPr>
            <a:r>
              <a:rPr lang="en" sz="1300">
                <a:solidFill>
                  <a:schemeClr val="lt1"/>
                </a:solidFill>
                <a:latin typeface="Hind"/>
                <a:ea typeface="Hind"/>
                <a:cs typeface="Hind"/>
                <a:sym typeface="Hind"/>
              </a:rPr>
              <a:t>Accounting personnel would hold “family meetings” where they discussed what false accounting entries they could commit to inflate earnings.</a:t>
            </a:r>
            <a:endParaRPr sz="1300">
              <a:solidFill>
                <a:schemeClr val="lt1"/>
              </a:solidFill>
              <a:latin typeface="Hind"/>
              <a:ea typeface="Hind"/>
              <a:cs typeface="Hind"/>
              <a:sym typeface="Hind"/>
            </a:endParaRPr>
          </a:p>
          <a:p>
            <a:pPr indent="-311150" lvl="0" marL="457200" rtl="0" algn="l">
              <a:spcBef>
                <a:spcPts val="0"/>
              </a:spcBef>
              <a:spcAft>
                <a:spcPts val="0"/>
              </a:spcAft>
              <a:buClr>
                <a:schemeClr val="lt1"/>
              </a:buClr>
              <a:buSzPts val="1300"/>
              <a:buFont typeface="Hind"/>
              <a:buChar char="●"/>
            </a:pPr>
            <a:r>
              <a:rPr lang="en" sz="1300">
                <a:solidFill>
                  <a:schemeClr val="lt1"/>
                </a:solidFill>
                <a:latin typeface="Hind"/>
                <a:ea typeface="Hind"/>
                <a:cs typeface="Hind"/>
                <a:sym typeface="Hind"/>
              </a:rPr>
              <a:t>Many of their personnel were prior employees of the </a:t>
            </a:r>
            <a:r>
              <a:rPr lang="en" sz="1300">
                <a:solidFill>
                  <a:schemeClr val="lt1"/>
                </a:solidFill>
                <a:latin typeface="Hind"/>
                <a:ea typeface="Hind"/>
                <a:cs typeface="Hind"/>
                <a:sym typeface="Hind"/>
              </a:rPr>
              <a:t>outside</a:t>
            </a:r>
            <a:r>
              <a:rPr lang="en" sz="1300">
                <a:solidFill>
                  <a:schemeClr val="lt1"/>
                </a:solidFill>
                <a:latin typeface="Hind"/>
                <a:ea typeface="Hind"/>
                <a:cs typeface="Hind"/>
                <a:sym typeface="Hind"/>
              </a:rPr>
              <a:t> auditor and knew adjustments they could make that would not be detected.</a:t>
            </a:r>
            <a:endParaRPr sz="1300">
              <a:solidFill>
                <a:schemeClr val="lt1"/>
              </a:solidFill>
              <a:latin typeface="Hind"/>
              <a:ea typeface="Hind"/>
              <a:cs typeface="Hind"/>
              <a:sym typeface="Hi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5"/>
          <p:cNvSpPr txBox="1"/>
          <p:nvPr>
            <p:ph type="title"/>
          </p:nvPr>
        </p:nvSpPr>
        <p:spPr>
          <a:xfrm>
            <a:off x="132875" y="345575"/>
            <a:ext cx="8346600" cy="68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4 Premises for Ethical Financial Reporting</a:t>
            </a:r>
            <a:endParaRPr/>
          </a:p>
        </p:txBody>
      </p:sp>
      <p:sp>
        <p:nvSpPr>
          <p:cNvPr id="171" name="Google Shape;171;p15"/>
          <p:cNvSpPr txBox="1"/>
          <p:nvPr>
            <p:ph idx="1" type="body"/>
          </p:nvPr>
        </p:nvSpPr>
        <p:spPr>
          <a:xfrm>
            <a:off x="816950" y="1269250"/>
            <a:ext cx="6858000" cy="27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lt1"/>
                </a:solidFill>
              </a:rPr>
              <a:t>Premise 1: History suggests that legislative attempts to impose ethical behavior in corporate financial management and reporting have failed.</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Management and external auditors have always found ways around legislation.</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Fines, civil proceedings, and sentences in federal prison were not effective deterrents.</a:t>
            </a:r>
            <a:endParaRPr sz="1500">
              <a:solidFill>
                <a:schemeClr val="lt1"/>
              </a:solidFill>
            </a:endParaRPr>
          </a:p>
          <a:p>
            <a:pPr indent="0" lvl="0" marL="0" rtl="0" algn="l">
              <a:spcBef>
                <a:spcPts val="0"/>
              </a:spcBef>
              <a:spcAft>
                <a:spcPts val="0"/>
              </a:spcAft>
              <a:buNone/>
            </a:pPr>
            <a:r>
              <a:rPr lang="en" sz="1500">
                <a:solidFill>
                  <a:schemeClr val="lt1"/>
                </a:solidFill>
              </a:rPr>
              <a:t>Premise 2: Corporate controls in an IT world cannot and will not prevent corporate fraud.</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There are 3 IT weaknesses: Internal control systems are built on a set of assumptions that have proven invalid; internal controls are difficult to design, implement, and document; and internal audit has assumed a much less significant role in many corporations.</a:t>
            </a:r>
            <a:endParaRPr sz="1500">
              <a:solidFill>
                <a:schemeClr val="lt1"/>
              </a:solidFill>
            </a:endParaRPr>
          </a:p>
          <a:p>
            <a:pPr indent="-323850" lvl="0" marL="457200" rtl="0" algn="l">
              <a:spcBef>
                <a:spcPts val="0"/>
              </a:spcBef>
              <a:spcAft>
                <a:spcPts val="0"/>
              </a:spcAft>
              <a:buClr>
                <a:schemeClr val="lt1"/>
              </a:buClr>
              <a:buSzPts val="1500"/>
              <a:buChar char="●"/>
            </a:pPr>
            <a:r>
              <a:rPr lang="en" sz="1500">
                <a:solidFill>
                  <a:schemeClr val="lt1"/>
                </a:solidFill>
              </a:rPr>
              <a:t>IT controls can also provide opportunities for unethical and fraudulent behavior.</a:t>
            </a:r>
            <a:endParaRPr sz="1500">
              <a:solidFill>
                <a:schemeClr val="lt1"/>
              </a:solidFill>
            </a:endParaRPr>
          </a:p>
          <a:p>
            <a:pPr indent="0" lvl="0" marL="0" rtl="0" algn="l">
              <a:spcBef>
                <a:spcPts val="0"/>
              </a:spcBef>
              <a:spcAft>
                <a:spcPts val="0"/>
              </a:spcAft>
              <a:buNone/>
            </a:pPr>
            <a:r>
              <a:t/>
            </a:r>
            <a:endParaRPr sz="1600">
              <a:solidFill>
                <a:schemeClr val="lt1"/>
              </a:solidFill>
            </a:endParaRPr>
          </a:p>
          <a:p>
            <a:pPr indent="0" lvl="0" marL="0" rtl="0" algn="l">
              <a:spcBef>
                <a:spcPts val="0"/>
              </a:spcBef>
              <a:spcAft>
                <a:spcPts val="0"/>
              </a:spcAft>
              <a:buNone/>
            </a:pPr>
            <a:r>
              <a:t/>
            </a:r>
            <a:endParaRPr sz="1600">
              <a:solidFill>
                <a:schemeClr val="lt1"/>
              </a:solidFill>
            </a:endParaRPr>
          </a:p>
          <a:p>
            <a:pPr indent="0" lvl="0" marL="0" rtl="0" algn="l">
              <a:spcBef>
                <a:spcPts val="600"/>
              </a:spcBef>
              <a:spcAft>
                <a:spcPts val="0"/>
              </a:spcAft>
              <a:buNone/>
            </a:pPr>
            <a:r>
              <a:t/>
            </a:r>
            <a:endParaRPr/>
          </a:p>
        </p:txBody>
      </p:sp>
      <p:sp>
        <p:nvSpPr>
          <p:cNvPr id="172" name="Google Shape;172;p15"/>
          <p:cNvSpPr/>
          <p:nvPr/>
        </p:nvSpPr>
        <p:spPr>
          <a:xfrm>
            <a:off x="8301375" y="4602125"/>
            <a:ext cx="571500" cy="385500"/>
          </a:xfrm>
          <a:prstGeom prst="rightArrow">
            <a:avLst>
              <a:gd fmla="val 50000" name="adj1"/>
              <a:gd fmla="val 50000" name="adj2"/>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6"/>
          <p:cNvSpPr txBox="1"/>
          <p:nvPr>
            <p:ph type="title"/>
          </p:nvPr>
        </p:nvSpPr>
        <p:spPr>
          <a:xfrm>
            <a:off x="159500" y="90375"/>
            <a:ext cx="8346600" cy="685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The 4 Premises for Ethical Financial Reporting </a:t>
            </a:r>
            <a:endParaRPr/>
          </a:p>
        </p:txBody>
      </p:sp>
      <p:sp>
        <p:nvSpPr>
          <p:cNvPr id="178" name="Google Shape;178;p16"/>
          <p:cNvSpPr txBox="1"/>
          <p:nvPr>
            <p:ph idx="1" type="body"/>
          </p:nvPr>
        </p:nvSpPr>
        <p:spPr>
          <a:xfrm>
            <a:off x="677850" y="778350"/>
            <a:ext cx="6951000" cy="362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rPr>
              <a:t>Premise 3:  strong corporate culture as the context and imbedded corporate ethical values as the driver of behavior are a necessary condition for "fixing" financial management and reporting.</a:t>
            </a:r>
            <a:endParaRPr sz="1300">
              <a:solidFill>
                <a:schemeClr val="lt1"/>
              </a:solidFill>
            </a:endParaRPr>
          </a:p>
          <a:p>
            <a:pPr indent="-311150" lvl="0" marL="457200" rtl="0" algn="l">
              <a:spcBef>
                <a:spcPts val="0"/>
              </a:spcBef>
              <a:spcAft>
                <a:spcPts val="0"/>
              </a:spcAft>
              <a:buClr>
                <a:schemeClr val="lt1"/>
              </a:buClr>
              <a:buSzPts val="1300"/>
              <a:buChar char="●"/>
            </a:pPr>
            <a:r>
              <a:rPr lang="en" sz="1300">
                <a:solidFill>
                  <a:schemeClr val="lt1"/>
                </a:solidFill>
              </a:rPr>
              <a:t>Business ethics is the motivating force behind business behaviors, and the culture nurtured by the organization’s leadership is what imbeds virtue into the business.</a:t>
            </a:r>
            <a:endParaRPr sz="1300">
              <a:solidFill>
                <a:schemeClr val="lt1"/>
              </a:solidFill>
            </a:endParaRPr>
          </a:p>
          <a:p>
            <a:pPr indent="-311150" lvl="0" marL="457200" rtl="0" algn="l">
              <a:spcBef>
                <a:spcPts val="0"/>
              </a:spcBef>
              <a:spcAft>
                <a:spcPts val="0"/>
              </a:spcAft>
              <a:buClr>
                <a:schemeClr val="lt1"/>
              </a:buClr>
              <a:buSzPts val="1300"/>
              <a:buChar char="●"/>
            </a:pPr>
            <a:r>
              <a:rPr lang="en" sz="1300">
                <a:solidFill>
                  <a:schemeClr val="lt1"/>
                </a:solidFill>
              </a:rPr>
              <a:t>Corporate ethics has grown into an attitude of toeing the line legally and ethically by trying to figure out what rules they can bend to benefit personally, rather than focusing on internal satisfaction and the moral correctness of the action.</a:t>
            </a:r>
            <a:endParaRPr sz="1300">
              <a:solidFill>
                <a:schemeClr val="lt1"/>
              </a:solidFill>
            </a:endParaRPr>
          </a:p>
          <a:p>
            <a:pPr indent="-311150" lvl="0" marL="457200" rtl="0" algn="l">
              <a:spcBef>
                <a:spcPts val="0"/>
              </a:spcBef>
              <a:spcAft>
                <a:spcPts val="0"/>
              </a:spcAft>
              <a:buClr>
                <a:schemeClr val="lt1"/>
              </a:buClr>
              <a:buSzPts val="1300"/>
              <a:buChar char="●"/>
            </a:pPr>
            <a:r>
              <a:rPr lang="en" sz="1300">
                <a:solidFill>
                  <a:schemeClr val="lt1"/>
                </a:solidFill>
              </a:rPr>
              <a:t>It is easier to influence ethical behavior through culture than through rules, and a weak ethical culture makes unethical actions likely.</a:t>
            </a:r>
            <a:endParaRPr sz="1300">
              <a:solidFill>
                <a:schemeClr val="lt1"/>
              </a:solidFill>
            </a:endParaRPr>
          </a:p>
          <a:p>
            <a:pPr indent="0" lvl="0" marL="0" rtl="0" algn="l">
              <a:spcBef>
                <a:spcPts val="0"/>
              </a:spcBef>
              <a:spcAft>
                <a:spcPts val="0"/>
              </a:spcAft>
              <a:buNone/>
            </a:pPr>
            <a:r>
              <a:rPr lang="en" sz="1300">
                <a:solidFill>
                  <a:schemeClr val="lt1"/>
                </a:solidFill>
              </a:rPr>
              <a:t>Premise 4: Compliance with laws, internal controls, and corporate cultural norms must be built on both predictable rewards for 'right' behaviors as well as swift delivery of significant sanctions for inappropriate behaviors supported by strong societal sanctions.</a:t>
            </a:r>
            <a:endParaRPr sz="1300">
              <a:solidFill>
                <a:schemeClr val="lt1"/>
              </a:solidFill>
            </a:endParaRPr>
          </a:p>
          <a:p>
            <a:pPr indent="-311150" lvl="0" marL="457200" rtl="0" algn="l">
              <a:spcBef>
                <a:spcPts val="0"/>
              </a:spcBef>
              <a:spcAft>
                <a:spcPts val="0"/>
              </a:spcAft>
              <a:buClr>
                <a:schemeClr val="lt1"/>
              </a:buClr>
              <a:buSzPts val="1300"/>
              <a:buChar char="●"/>
            </a:pPr>
            <a:r>
              <a:rPr lang="en" sz="1300">
                <a:solidFill>
                  <a:schemeClr val="lt1"/>
                </a:solidFill>
              </a:rPr>
              <a:t>Legislation, controls, and cultural norms did not deter unethical behavior because of inadequate penalties and the expected benefits for personal gain far exceeded the expected punishments if caught, before Sarbanes.</a:t>
            </a:r>
            <a:endParaRPr sz="1300">
              <a:solidFill>
                <a:schemeClr val="lt1"/>
              </a:solidFill>
            </a:endParaRPr>
          </a:p>
          <a:p>
            <a:pPr indent="-311150" lvl="0" marL="457200" rtl="0" algn="l">
              <a:spcBef>
                <a:spcPts val="0"/>
              </a:spcBef>
              <a:spcAft>
                <a:spcPts val="0"/>
              </a:spcAft>
              <a:buClr>
                <a:schemeClr val="lt1"/>
              </a:buClr>
              <a:buSzPts val="1300"/>
              <a:buChar char="●"/>
            </a:pPr>
            <a:r>
              <a:rPr lang="en" sz="1300">
                <a:solidFill>
                  <a:schemeClr val="lt1"/>
                </a:solidFill>
              </a:rPr>
              <a:t>A utilitarian approach should be used to curb unethical behavior in financial reporting. The cost of unethical behavior needs to exceed the potential gain.</a:t>
            </a:r>
            <a:endParaRPr sz="1300">
              <a:solidFill>
                <a:schemeClr val="lt1"/>
              </a:solidFill>
            </a:endParaRPr>
          </a:p>
          <a:p>
            <a:pPr indent="-304800" lvl="0" marL="457200" rtl="0" algn="l">
              <a:spcBef>
                <a:spcPts val="0"/>
              </a:spcBef>
              <a:spcAft>
                <a:spcPts val="0"/>
              </a:spcAft>
              <a:buClr>
                <a:schemeClr val="lt1"/>
              </a:buClr>
              <a:buSzPts val="1200"/>
              <a:buChar char="●"/>
            </a:pPr>
            <a:r>
              <a:rPr lang="en" sz="1300">
                <a:solidFill>
                  <a:schemeClr val="lt1"/>
                </a:solidFill>
              </a:rPr>
              <a:t>There needs to be meaningful punishments and separation from the company for unethical behavior, internal controls need to be effective in finding and revealing unethical behavi</a:t>
            </a:r>
            <a:r>
              <a:rPr lang="en" sz="1200">
                <a:solidFill>
                  <a:schemeClr val="lt1"/>
                </a:solidFill>
              </a:rPr>
              <a:t>or, and external penalties for unethical or illegal behavior needs to be greater than the rewards.</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0"/>
              </a:spcBef>
              <a:spcAft>
                <a:spcPts val="0"/>
              </a:spcAft>
              <a:buNone/>
            </a:pPr>
            <a:r>
              <a:t/>
            </a:r>
            <a:endParaRPr sz="1200">
              <a:solidFill>
                <a:schemeClr val="lt1"/>
              </a:solidFill>
            </a:endParaRPr>
          </a:p>
          <a:p>
            <a:pPr indent="0" lvl="0" marL="0" rtl="0" algn="l">
              <a:spcBef>
                <a:spcPts val="600"/>
              </a:spcBef>
              <a:spcAft>
                <a:spcPts val="0"/>
              </a:spcAft>
              <a:buNone/>
            </a:pPr>
            <a:r>
              <a:t/>
            </a:r>
            <a:endParaRPr sz="1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type="title"/>
          </p:nvPr>
        </p:nvSpPr>
        <p:spPr>
          <a:xfrm>
            <a:off x="1067088" y="277550"/>
            <a:ext cx="5972100" cy="63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Action 1</a:t>
            </a:r>
            <a:endParaRPr/>
          </a:p>
        </p:txBody>
      </p:sp>
      <p:sp>
        <p:nvSpPr>
          <p:cNvPr id="184" name="Google Shape;184;p17"/>
          <p:cNvSpPr txBox="1"/>
          <p:nvPr>
            <p:ph idx="1" type="body"/>
          </p:nvPr>
        </p:nvSpPr>
        <p:spPr>
          <a:xfrm>
            <a:off x="1067100" y="1189500"/>
            <a:ext cx="6141000" cy="27645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Char char="›"/>
            </a:pPr>
            <a:r>
              <a:rPr lang="en" sz="1700"/>
              <a:t>John Jackman has recently enrolled in an accounting </a:t>
            </a:r>
            <a:r>
              <a:rPr lang="en" sz="1700"/>
              <a:t>position for a local firm</a:t>
            </a:r>
            <a:r>
              <a:rPr lang="en" sz="1700"/>
              <a:t>. The company has previously been accused of documentation fraud, so they’ve asked </a:t>
            </a:r>
            <a:r>
              <a:rPr lang="en" sz="1700"/>
              <a:t>employees</a:t>
            </a:r>
            <a:r>
              <a:rPr lang="en" sz="1700"/>
              <a:t> to consider visiting the recently </a:t>
            </a:r>
            <a:r>
              <a:rPr lang="en" sz="1700"/>
              <a:t>established Anonymous Reporting Center (ARC) if anything seems suspicious. Last Friday, John was scrolling through the list of credited accounts and sees thousands of dollars being enlisted in a puppy fundraiser account. His coworker, Bill, noticed the abnormality as well but chose to discredit it. On Monday, John found multiple important documents crumpled up in Bill’s trash can. Is it ethical for John to report Bill to the ARC?</a:t>
            </a:r>
            <a:endParaRPr sz="17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8"/>
          <p:cNvSpPr txBox="1"/>
          <p:nvPr>
            <p:ph type="title"/>
          </p:nvPr>
        </p:nvSpPr>
        <p:spPr>
          <a:xfrm>
            <a:off x="1067088" y="455650"/>
            <a:ext cx="5972100" cy="636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Action 2</a:t>
            </a:r>
            <a:endParaRPr/>
          </a:p>
        </p:txBody>
      </p:sp>
      <p:sp>
        <p:nvSpPr>
          <p:cNvPr id="190" name="Google Shape;190;p18"/>
          <p:cNvSpPr txBox="1"/>
          <p:nvPr>
            <p:ph idx="1" type="body"/>
          </p:nvPr>
        </p:nvSpPr>
        <p:spPr>
          <a:xfrm>
            <a:off x="1067100" y="1189500"/>
            <a:ext cx="6141000" cy="2764500"/>
          </a:xfrm>
          <a:prstGeom prst="rect">
            <a:avLst/>
          </a:prstGeom>
        </p:spPr>
        <p:txBody>
          <a:bodyPr anchorCtr="0" anchor="t" bIns="91425" lIns="91425" spcFirstLastPara="1" rIns="91425" wrap="square" tIns="91425">
            <a:noAutofit/>
          </a:bodyPr>
          <a:lstStyle/>
          <a:p>
            <a:pPr indent="-336550" lvl="0" marL="457200" rtl="0" algn="l">
              <a:spcBef>
                <a:spcPts val="600"/>
              </a:spcBef>
              <a:spcAft>
                <a:spcPts val="0"/>
              </a:spcAft>
              <a:buSzPts val="1700"/>
              <a:buChar char="›"/>
            </a:pPr>
            <a:r>
              <a:rPr lang="en" sz="1700"/>
              <a:t>XYZ Inc. is a company that recently hired a new accountant to prepare their financial statements. After preparing the first 3 quarterly statements for the company, everything has been reported fairly and accurately. The 4th and final quarter of the year; however, management tells the accountant to report certain operating expenses as restructuring costs, this would falsely inflate their net income. The accountant’s boss assures the accountant that companies do this all the time and that it is only a one-time thing and that the company will fail to meet expectations if they do not do it. The manager further persuades the accountant with a larger bonus and the accountant does as asked and falsely reports expenses as restructuring costs. Are the accountant’s actions ethical?</a:t>
            </a:r>
            <a:endParaRPr sz="17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umain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